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participants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Introduci</ns1:t>
            </ns1:r>
            <ns1:r>
              <ns1:rPr b="1" lang="ja-JP" sz="2400">
                <ns1:solidFill>
                  <ns1:schemeClr val="lt1"/>
                </ns1:solidFill>
                <ns1:latin typeface="BIZ UDPGothic"/>
                <ns1:ea typeface="BIZ UDPGothic"/>
                <ns1:cs typeface="BIZ UDPGothic"/>
                <ns1:sym typeface="BIZ UDPGothic"/>
              </ns1:rPr>
              <ns1:t>ng Majise</ns1:t>
            </ns1:r>
            <ns1:r>
              <ns1:rPr b="1" lang="ja-JP" sz="3600">
                <ns1:solidFill>
                  <ns1:schemeClr val="lt1"/>
                </ns1:solidFill>
                <ns1:latin typeface="BIZ UDPGothic"/>
                <ns1:ea typeface="BIZ UDPGothic"/>
                <ns1:cs typeface="BIZ UDPGothic"/>
                <ns1:sym typeface="BIZ UDPGothic"/>
              </ns1:rPr>
              <ns1:t>mi: 'Seri</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ous' B2B </ns1:t>
            </ns1:r>
            <ns1:r>
              <ns1:rPr b="1" lang="ja-JP" sz="2400">
                <ns1:solidFill>
                  <ns1:schemeClr val="lt1"/>
                </ns1:solidFill>
                <ns1:latin typeface="BIZ UDPGothic"/>
                <ns1:ea typeface="BIZ UDPGothic"/>
                <ns1:cs typeface="BIZ UDPGothic"/>
                <ns1:sym typeface="BIZ UDPGothic"/>
              </ns1:rPr>
              <ns1:t>Marketin</ns1:t>
            </ns1:r>
            <ns1:r>
              <ns1:rPr b="1" lang="ja-JP" sz="3600">
                <ns1:solidFill>
                  <ns1:schemeClr val="lt1"/>
                </ns1:solidFill>
                <ns1:latin typeface="BIZ UDPGothic"/>
                <ns1:ea typeface="BIZ UDPGothic"/>
                <ns1:cs typeface="BIZ UDPGothic"/>
                <ns1:sym typeface="BIZ UDPGothic"/>
              </ns1:rPr>
              <ns1:t>g Suppor</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t Starti</ns1:t>
            </ns1:r>
            <ns1:r>
              <ns1:rPr b="1" lang="ja-JP" sz="2400">
                <ns1:solidFill>
                  <ns1:schemeClr val="lt1"/>
                </ns1:solidFill>
                <ns1:latin typeface="BIZ UDPGothic"/>
                <ns1:ea typeface="BIZ UDPGothic"/>
                <ns1:cs typeface="BIZ UDPGothic"/>
                <ns1:sym typeface="BIZ UDPGothic"/>
              </ns1:rPr>
              <ns1:t>ng with </ns1:t>
            </ns1:r>
            <ns1:r>
              <ns1:rPr b="1" lang="ja-JP" sz="3600">
                <ns1:solidFill>
                  <ns1:schemeClr val="lt1"/>
                </ns1:solidFill>
                <ns1:latin typeface="BIZ UDPGothic"/>
                <ns1:ea typeface="BIZ UDPGothic"/>
                <ns1:cs typeface="BIZ UDPGothic"/>
                <ns1:sym typeface="BIZ UDPGothic"/>
              </ns1:rPr>
              <ns1:t>Webinars</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Supporting Southeast Asia Expansion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streamed to Southeast Asia at almost the same cost as in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actual streaming.</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available for post-webinar lead follow-up and secondary use of webinars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differs b</ns1:t>
              </ns1:r>
              <ns1:r>
                <ns1:rPr b="1" i="0" lang="ja-JP" sz="2400" u="none" cap="none" strike="noStrike">
                  <ns1:solidFill>
                    <ns1:schemeClr val="accent4"/>
                  </ns1:solidFill>
                  <ns1:latin typeface="BIZ UDPGothic"/>
                  <ns1:ea typeface="BIZ UDPGothic"/>
                  <ns1:cs typeface="BIZ UDPGothic"/>
                  <ns1:sym typeface="BIZ UDPGothic"/>
                </ns1:rPr>
                <ns1:t>y about 1</ns1:t>
              </ns1:r>
              <ns1:r>
                <ns1:rPr b="0" i="0" lang="ja-JP" sz="1600" u="none" cap="none" strike="noStrike">
                  <ns1:solidFill>
                    <ns1:schemeClr val="accent4"/>
                  </ns1:solidFill>
                  <ns1:latin typeface="BIZ UDPGothic"/>
                  <ns1:ea typeface="BIZ UDPGothic"/>
                  <ns1:cs typeface="BIZ UDPGothic"/>
                  <ns1:sym typeface="BIZ UDPGothic"/>
                </ns1:rPr>
                <ns1:t>00 times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builds tru</ns1:t>
              </ns1:r>
              <ns1:r>
                <ns1:rPr b="0" i="0" lang="ja-JP" sz="1600" u="none" cap="none" strike="noStrike">
                  <ns1:solidFill>
                    <ns1:schemeClr val="accent4"/>
                  </ns1:solidFill>
                  <ns1:latin typeface="BIZ UDPGothic"/>
                  <ns1:ea typeface="BIZ UDPGothic"/>
                  <ns1:cs typeface="BIZ UDPGothic"/>
                  <ns1:sym typeface="BIZ UDPGothic"/>
                </ns1:rPr>
                <ns1:t>st and re</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liability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When materials are sent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'webinar-centered'?</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Provides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Demonstrations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Obtaining 'real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 and post-event surveys as well as live polling and Q&amp;A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Attracting 'highly interested' viewers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For small webinars, participants are those with issues your products/services can resolve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Building trust through 'shared experiences'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an 'expert'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 sessions</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scratch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hosting a webinar that 'provides valuable information', you can establish an initial contact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Attracting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Owning about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entries!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Working at large companies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Breakdown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attracts participants for your webinars not by specifying attributes (segments) in emails, but by</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setting the webina</ns1:t>
            </ns1:r>
            <ns1:r>
              <ns1:rPr b="1" i="0" lang="ja-JP" sz="1600" u="sng" cap="none" strike="noStrike">
                <ns1:solidFill>
                  <ns1:schemeClr val="accent4"/>
                </ns1:solidFill>
                <ns1:latin typeface="BIZ UDPGothic"/>
                <ns1:ea typeface="BIZ UDPGothic"/>
                <ns1:cs typeface="BIZ UDPGothic"/>
                <ns1:sym typeface="BIZ UDPGothic"/>
              </ns1:rPr>
              <ns1:t>r theme (title, a</ns1:t>
            </ns1:r>
            <ns1:r>
              <ns1:rPr b="1" i="0" lang="ja-JP" sz="1800" u="sng" cap="none" strike="noStrike">
                <ns1:solidFill>
                  <ns1:schemeClr val="accent4"/>
                </ns1:solidFill>
                <ns1:latin typeface="BIZ UDPGothic"/>
                <ns1:ea typeface="BIZ UDPGothic"/>
                <ns1:cs typeface="BIZ UDPGothic"/>
                <ns1:sym typeface="BIZ UDPGothic"/>
              </ns1:rPr>
              <ns1:t>nnouncement text)</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・Mainly selling server/infrastructure services, SIers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Hosting webinars in-house but struggling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Even when requesting media to attract attendees, it wasn't successful</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Visitors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Utilizing insights from hosting 1,000 webinars</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annually and a 'trend analysis tool', Majisemi</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plans and proposes 'attractive event concepts'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Achieving attendance of over 120 people</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Struggled to convert marketing efforts, focused on trade shows, into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Visitors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Repeatedly hosting webinars while exploring themes that attrac</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t a certain level of attendees and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Improved conversion rate from 10%→20%→50% while attracting around 30 attendees each time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Presenters themselves conduct follow-up after webinars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Hosting offline seminars but struggling with attendance and participation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Not resulting in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Implementing 'seminar concepts that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- 30 sign-ups resulting in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Infrastructure IT venture company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Hosted webinars several times, attracting attendees successfully but not leading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Busy staff unable to provide adequate follow-up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Implementing 'seminar concepts that lead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'Majifollow', a follow-up service making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- 50 sign-ups resulting in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Foreign-owned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Consistently meeting attendance targets but not leading to business negotiations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AI-generated presentation scripts and AI digital human presentation delegation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Implemented 'Majifollow', a follow-up service making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- 20 sign-ups resulting in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JPY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JPY (10 people monthly)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(addit</ns1:t>
                      </ns1:r>
                      <ns1:r>
                        <ns1:rPr lang="ja-JP" sz="1600" u="none" cap="none" strike="noStrike">
                          <ns1:solidFill>
                            <ns1:schemeClr val="accent4"/>
                          </ns1:solidFill>
                          <ns1:latin typeface="BIZ UDPGothic"/>
                          <ns1:ea typeface="BIZ UDPGothic"/>
                          <ns1:cs typeface="BIZ UDPGothic"/>
                          <ns1:sym typeface="BIZ UDPGothic"/>
                        </ns1:rPr>
                        <ns1: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(additional attendees)</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details for more information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Guaranteed business appointments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details for more information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 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Hosting </ns1:t>
            </ns1:r>
            <ns1:r>
              <ns1:rPr b="1" i="0" lang="ja-JP" sz="1800" u="none" cap="none" strike="noStrike">
                <ns1:solidFill>
                  <ns1:schemeClr val="lt1"/>
                </ns1:solidFill>
                <ns1:latin typeface="BIZ UDPGothic"/>
                <ns1:ea typeface="BIZ UDPGothic"/>
                <ns1:cs typeface="BIZ UDPGothic"/>
                <ns1:sym typeface="BIZ UDPGothic"/>
              </ns1:rPr>
              <ns1:t>webinars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outside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
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right a</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existing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Missed out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support</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 presentation support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Provided/for 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ns1:t>
            </ns1:r>
            <ns1:r>
              <ns1:rPr b="0" i="0" lang="ja-JP" sz="1200" u="none" cap="none" strike="noStrike">
                <ns1:solidFill>
                  <ns1:schemeClr val="accent4"/>
                </ns1:solidFill>
                <ns1:latin typeface="Arial"/>
                <ns1:ea typeface="Arial"/>
                <ns1:cs typeface="Arial"/>
                <ns1:sym typeface="Arial"/>
              </ns1:rPr>
              <ns1:t> 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Recruitment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every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20 free slots</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Recruitment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Discovery</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ns0:sld xmlns:ns0="http://schemas.openxmlformats.org/presentationml/2006/main" xmlns:ns1="http://schemas.openxmlformats.org/drawingml/2006/main" xmlns:ns2="http://schemas.openxmlformats.org/officeDocument/2006/relationships">
  <ns0:cSld>
    <ns0:spTree>
      <ns0:nvGrpSpPr>
        <ns0:cNvPr id="779" name="Shape 779"/>
        <ns0:cNvGrpSpPr/>
        <ns0:nvPr/>
      </ns0:nvGrpSpPr>
      <ns0:grpSpPr>
        <ns1:xfrm>
          <ns1:off x="0" y="0"/>
          <ns1:ext cx="0" cy="0"/>
          <ns1:chOff x="0" y="0"/>
          <ns1:chExt cx="0" cy="0"/>
        </ns1:xfrm>
      </ns0:grpSpPr>
      <ns0:pic>
        <ns0:nvPicPr>
          <ns0:cNvPr id="780" name="Google Shape;780;p30"/>
          <ns0:cNvPicPr preferRelativeResize="0"/>
          <ns0:nvPr/>
        </ns0:nvPicPr>
        <ns0:blipFill rotWithShape="1">
          <ns1:blip ns2:embed="rId3">
            <ns1:alphaModFix/>
          </ns1:blip>
          <ns1:srcRect b="0" l="0" r="0" t="0"/>
          <ns1:stretch/>
        </ns0:blipFill>
        <ns0:spPr>
          <ns1:xfrm>
            <ns1:off x="6350" y="0"/>
            <ns1:ext cx="12191998" cy="6827760"/>
          </ns1:xfrm>
          <ns1:prstGeom prst="rect">
            <ns1:avLst/>
          </ns1:prstGeom>
          <ns1:noFill/>
          <ns1:ln>
            <ns1:noFill/>
          </ns1:ln>
        </ns0:spPr>
      </ns0:pic>
      <ns0:cxnSp>
        <ns0:nvCxnSpPr>
          <ns0:cNvPr id="781" name="Google Shape;781;p30"/>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82" name="Google Shape;782;p30"/>
          <ns0:cNvSpPr/>
          <ns0:nvPr/>
        </ns0:nvSpPr>
        <ns0:spPr>
          <ns1:xfrm>
            <ns1:off x="12032139" y="-7625"/>
            <ns1:ext cx="153511" cy="751894"/>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83" name="Google Shape;783;p30"/>
          <ns0:cNvSpPr txBox="1"/>
          <ns0:nvPr/>
        </ns0:nvSpPr>
        <ns0:spPr>
          <ns1:xfrm>
            <ns1:off x="10174940" y="6443538"/>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BFBFBF"/>
                </ns1:solidFill>
                <ns1:latin typeface="Arial"/>
                <ns1:ea typeface="Arial"/>
                <ns1:cs typeface="Arial"/>
                <ns1:sym typeface="Arial"/>
              </ns1:rPr>
              <ns1:t>©2018 MAJISEMI Inc.</ns1:t>
            </ns1:r>
            <ns1:endParaRPr b="0" i="0" sz="800" u="none" cap="none" strike="noStrike">
              <ns1:solidFill>
                <ns1:srgbClr val="BFBFBF"/>
              </ns1:solidFill>
              <ns1:latin typeface="Arial"/>
              <ns1:ea typeface="Arial"/>
              <ns1:cs typeface="Arial"/>
              <ns1:sym typeface="Arial"/>
            </ns1:endParaRPr>
          </ns1:p>
        </ns0:txBody>
      </ns0:sp>
      <ns0:sp>
        <ns0:nvSpPr>
          <ns0:cNvPr id="784" name="Google Shape;784;p3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BFBFBF"/>
                </ns1:solidFill>
                <ns1:latin typeface="Arial"/>
                <ns1:ea typeface="Arial"/>
                <ns1:cs typeface="Arial"/>
                <ns1:sym typeface="Arial"/>
              </ns1:rPr>
              <ns1:t>‹#›</ns1:t>
            </ns1:fld>
            <ns1:endParaRPr sz="800">
              <ns1:solidFill>
                <ns1:srgbClr val="BFBFBF"/>
              </ns1:solidFill>
              <ns1:latin typeface="Arial"/>
              <ns1:ea typeface="Arial"/>
              <ns1:cs typeface="Arial"/>
              <ns1:sym typeface="Arial"/>
            </ns1:endParaRPr>
          </ns1:p>
        </ns0:txBody>
      </ns0:sp>
    </ns0:spTree>
  </ns0:cSld>
  <ns0:clrMapOvr>
    <ns1:masterClrMapping/>
  </ns0:clrMapOvr>
</ns0: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operating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with us about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Via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hold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align details based on the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Publication of the recruitment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the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Responding to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・Handle inquiries</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・Send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Issuing the URL for participation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・Verify event day procedures and requ</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ests
・Check speakers' connection env</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ironment
・Confirm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Conducting a survey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Flow of planning stage</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publication preparation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meeting for about one hour. We will propose key points while coordinating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Submit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planner will send it to you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planner will gather information on the seminar theme shared in advance and create ideas for key points.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details coordinated in the meeting, the planner will draft title and announcement text proposals.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 proposal details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content review and feedback adjustments are completed,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Held as needed, apply as needed</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billing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Applications from 20 or more people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*Actual billing will be based on a performance fee for the number of applicants up to the above maximum number. If the capacity is reached, we will stop accepting applications.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applies not only to participants but also to absentees (cancellations in advance or on the day).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attendees close to the maximum, but we cannot guarantee the number of attendees.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*In some cases, due to the seminar theme or other concurrent events, there may be no attendance at all.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completely performance-based plan allowing you to hold a one-off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4 types of service levels based on how much you want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starting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billed for those 10 people.</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audience,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publication on other media</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 audience</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audience and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audience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application acceptance will stop.</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or on the day) are counted in the number of people attracted.</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 refund for unused attraction slots upon withdrawal. Also,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When withdrawing, please contact us by email by the end of the month before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may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holds webinars repeatedly and uses PDCA to create better webinars. Membership requires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provide a one-stop service of planning, attracting attendees, hosting, and operation. We cannot support only attracting attendees, etc.</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Also, regarding the seminar content (planning), it will be a "problem-solving type seminar" instead of a "product introduction." The product introduction will be conducted in the latter half of the presentation. The content of the seminar will be decided in consultation with Majisemi's planning team. It may not be possible to hold it on the theme you desire. If you want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Majisemi Club mentioned earlier, there is a penalty for cancellation within one year of contract start. (We will charge the difference from the visitor fee.)</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JPY (ex</ns1:t>
            </ns1:r>
            <ns1:r>
              <ns1:rPr b="1" i="0" lang="ja-JP" sz="800" u="none" cap="none" strike="noStrike">
                <ns1:solidFill>
                  <ns1:schemeClr val="accent4"/>
                </ns1:solidFill>
                <ns1:latin typeface="BIZ UDPGothic"/>
                <ns1:ea typeface="BIZ UDPGothic"/>
                <ns1:cs typeface="BIZ UDPGothic"/>
                <ns1:sym typeface="BIZ UDPGothic"/>
              </ns1:rPr>
              <ns1:t>cluding tax) *Light plan in</ns1:t>
            </ns1:r>
            <ns1:r>
              <ns1:rPr b="1" i="0" lang="ja-JP" sz="1000" u="none" cap="none" strike="noStrike">
                <ns1:solidFill>
                  <ns1:schemeClr val="accent4"/>
                </ns1:solidFill>
                <ns1:latin typeface="BIZ UDPGothic"/>
                <ns1:ea typeface="BIZ UDPGothic"/>
                <ns1:cs typeface="BIZ UDPGothic"/>
                <ns1:sym typeface="BIZ UDPGothic"/>
              </ns1:rPr>
              <ns1:t>cludes 10 attraction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attraction slots </ns1:t>
            </ns1:r>
            <ns1:r>
              <ns1:rPr b="1" i="0" lang="ja-JP" sz="800" u="none" cap="none" strike="noStrike">
                <ns1:solidFill>
                  <ns1:schemeClr val="accent4"/>
                </ns1:solidFill>
                <ns1:latin typeface="BIZ UDPGothic"/>
                <ns1:ea typeface="BIZ UDPGothic"/>
                <ns1:cs typeface="BIZ UDPGothic"/>
                <ns1:sym typeface="BIZ UDPGothic"/>
              </ns1:rPr>
              <ns1:t>@10,000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attraction slots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capacity for the webinar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 webinar with 30 attendees in the first month, purchase an additional 20 attendee slots (@10,000 JPY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meet the capacity, the unused slots can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attendee slots can be purchased for @10,000 JPY.</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applied for your company's last three paid seminars applies again for this seminar, it will not be subject to charges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 addition, benefits include providing leads from public lecture material downloads, a branding dashboard, a trend analysis tool, and more.</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the webinar.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For attracting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the monthly fee covers 10 attendees and 20 attendees are attracted additionally.</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converting post-seminar meetings or want to strengthen your website content and SEO, please consider the cost-effective package plan below.</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Discovery</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product/service?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・Target audience (people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Attendee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attendee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attendee slots each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with 30 attendees from the first month are also possible</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rebroadcasts are 10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Holding events with 50, 100 attendees, etc., is also possible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JPY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Do not attract attendees above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hosting a webinar and billing at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track the number of attendees, we will prepare the application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capacity is reached, we will stop accepting applications.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reasons,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or on the day) are counted in the number of people attracted.</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automatically renews every three months and will continue similarly.</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 refund for unused attraction slots upon withdrawal. Also,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notify us via email by the end of the month before the withdrawal month if you wish to cancel.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We may not be able to accommodate guarantees with business talks.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may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three months. It guarantees 30 attendees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attendees, managing the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attendees and 3 cases, it will be carried over within the quarter or to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We will hold an additional seminar. (The goal is to achieve it initially)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JPY every three</ns1:t>
            </ns1:r>
            <ns1:r>
              <ns1:rPr b="1" i="0" lang="ja-JP" sz="800" u="none" cap="none" strike="noStrike">
                <ns1:solidFill>
                  <ns1:schemeClr val="accent4"/>
                </ns1:solidFill>
                <ns1:latin typeface="BIZ UDPGothic"/>
                <ns1:ea typeface="BIZ UDPGothic"/>
                <ns1:cs typeface="BIZ UDPGothic"/>
                <ns1:sym typeface="BIZ UDPGothic"/>
              </ns1:rPr>
              <ns1:t> months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renews automatically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Guarantees 30 attendees and 3 business meetings every three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Free MajiFollow included</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 not met, carry over shortfall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31+ attendees, ¥13,500 per registration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applied for your company's last three paid seminars applies again for this seminar, it will not be subject to charges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 addition, benefits include providing leads from public lecture material downloads, a branding dashboard, a trend analysis tool, and more.</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the webinar.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consultations free with Majisemi Club's consultation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Consultation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audience and consultations!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ns1:t>
            </ns1:r>
            <ns1:r>
              <ns1:rPr b="0" i="0" lang="ja-JP" sz="1200" u="none" cap="none" strike="noStrike">
                <ns1:solidFill>
                  <ns1:schemeClr val="accent4"/>
                </ns1:solidFill>
                <ns1:latin typeface="BIZ UDPGothic"/>
                <ns1:ea typeface="BIZ UDPGothic"/>
                <ns1:cs typeface="BIZ UDPGothic"/>
                <ns1:sym typeface="BIZ UDPGothic"/>
              </ns1:rPr>
              <ns1:t> 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Bonus additional audience slots</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done up to 4 times a year. Additional options are available for purchase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executed for up to 120 people annually. Additional options are available for purchase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MajiFollow Plus includes monthly activity costs. A success fee (¥30,000 per appointment) is charged additionally upon appointment acquisition.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bonus additional audience slots are granted one year after joining Majisemi Club, and are granted annually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(revision planned)</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ns1:t>
            </ns1:r>
            <ns1:r>
              <ns1:rPr b="0" i="0" lang="ja-JP" sz="1200" u="none" cap="none" strike="noStrike">
                <ns1:solidFill>
                  <ns1:srgbClr val="163F9B"/>
                </ns1:solidFill>
                <ns1:latin typeface="BIZ UDPGothic"/>
                <ns1:ea typeface="BIZ UDPGothic"/>
                <ns1:cs typeface="BIZ UDPGothic"/>
                <ns1:sym typeface="BIZ UDPGothic"/>
              </ns1:rPr>
              <ns1:t> 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ensure the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leads to business discussions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effectiveness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 Please consu</ns1:t>
            </ns1:r>
            <ns1:r>
              <ns1:rPr b="0" i="0" lang="ja-JP" sz="1800" u="none" cap="none" strike="noStrike">
                <ns1:solidFill>
                  <ns1:schemeClr val="accent4"/>
                </ns1:solidFill>
                <ns1:latin typeface="BIZ UDPGothic"/>
                <ns1:ea typeface="BIZ UDPGothic"/>
                <ns1:cs typeface="BIZ UDPGothic"/>
                <ns1:sym typeface="BIZ UDPGothic"/>
              </ns1:rPr>
              <ns1:t>lt individually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yen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 staff will follow up with attendees and absentees by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Create an SEO-conscious article of about 3,000 characters based on the seminar content. By posting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option allows you to receive and reuse seminar videos.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Provided free of charge within certain usage limits. During trials, both paid and free provisions are not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long videos tend to be unpopular. Therefore, we will edit and provide videos of about 5 to 10 minutes.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for the seminar but were absent,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yen/10,000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Host additional webinars effortlessly using recordings from past Majisemi events.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Plan and host themes that lead to more appointments (comparisons with other companies, product introductions, demos, etc.) for those who have previously registered for your company's webinar (your prospective customers).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the operation of your seminar. We handle the creation of the registration page, management of registrants, provision of Zoom, and facilitation on the day. (Attracting participants is not included. Your company must handle participant acquisition.)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Facilitated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us regarding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"Evangelist AI" Digital Terada's keynote speech service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Utilizing generative AI, "Evangelist AI" Digital Terada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 each～</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 In units of 10, with separate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Strategies to achieve higher rankings in YouTube and Google video searches. Majisemi will create a dedicated AI avatar and produce explanatory video content. Scripts are also provided, and can be used for blogs.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 Separate initial cost</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Create competitive product comparison videos to strongly communicate the strengths of your products. Majisemi will create a dedicated AI avatar and produce product comparison video content. These can also be streamed in webinars.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completing the "formal application" from Majikan (Majisemi management screen) or after receiving the order/registration form, a 100% cancellation fee will apply.</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hosting, the cancellation fee is capped at the equivalent of 20 attendees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MajiFollow, the cancellation fee is capped at the equivalent of 20 attendees for visitors and 30 slots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is a delay in adjustments to the title, announcement text, etc., and the webinar cannot be made public by 5 PM, 10 business days before the event, it will be treated as a cancellation and the above cancellation fees will apply.</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are possible for remaining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Due to the principles of the Majisemi Club, if you cancel within one year of starting the Majisemi Club contract, a penalty will be enforced. Please be aware. (The difference in cost compared to the visitor rate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additional charges.</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Maximum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Base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JPY</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 attendees</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1.25x additional 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2x additional 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final application cannot be completed 4 weeks before the event, there are no additional charges, but the event may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final application is submitted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"Majisemi," a seminar marketing service specializing in IT and manufacturing</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with a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 </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products and services to promote the development of d</ns1:t>
            </ns1:r>
            <ns1:r>
              <ns1:rPr b="0" i="0" lang="ja-JP" sz="1200" u="none" cap="none" strike="noStrike">
                <ns1:solidFill>
                  <ns1:schemeClr val="lt1"/>
                </ns1:solidFill>
                <ns1:latin typeface="BIZ UDPGothic"/>
                <ns1:ea typeface="BIZ UDPGothic"/>
                <ns1:cs typeface="BIZ UDPGothic"/>
                <ns1:sym typeface="BIZ UDPGothic"/>
              </ns1:rPr>
              <ns1:t>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outstanding technologies and their potential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Communicating to end-users not the technology itself, but how it can solve their problems, in a clear manner.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G.K.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(Distributor)</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busine</ns1:t>
            </ns1:r>
            <ns1:r>
              <ns1:rPr b="0" i="0" lang="ja-JP" sz="1800" u="none" cap="none" strike="noStrike">
                <ns1:solidFill>
                  <ns1:schemeClr val="accent4"/>
                </ns1:solidFill>
                <ns1:latin typeface="BIZ UDPGothic"/>
                <ns1:ea typeface="BIZ UDPGothic"/>
                <ns1:cs typeface="BIZ UDPGothic"/>
                <ns1:sym typeface="BIZ UDPGothic"/>
              </ns1:rPr>
              <ns1:t>ss partners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sem</ns1:t>
            </ns1:r>
            <ns1:r>
              <ns1:rPr b="0" i="0" lang="ja-JP" sz="1800" u="none" cap="none" strike="noStrike">
                <ns1:solidFill>
                  <ns1:schemeClr val="accent4"/>
                </ns1:solidFill>
                <ns1:latin typeface="BIZ UDPGothic"/>
                <ns1:ea typeface="BIZ UDPGothic"/>
                <ns1:cs typeface="BIZ UDPGothic"/>
                <ns1:sym typeface="BIZ UDPGothic"/>
              </ns1:rPr>
              <ns1:t>inars held is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acquiring new business opportunities with seminars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Discovery</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Why webinars matter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What do you consider important for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In‑person trade shows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Comparison sites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Ads on Google, Facebook,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Telemarketing calls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Other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Budget status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Cost per lead; cost per appointment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Whether you have a webinar budget, and the amount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Budget allocation across the above channels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When budgets are set and approved</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Discovery</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Webinar goals and challenges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to acquire more leads / struggling to attract attendees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better‑targeted leads / current lead quality is poor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webinars to lead to sales conversations / they currently do not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webinar operations handled for you / operations are burdensome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Want to start small with webinars first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Other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 Use webinars for new customer development and test marketing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Narrow the product/service focus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Evaluation, selection, and internal approval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Identify product/service candidates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Search for candidate options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Aware of the problem</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Internal discussion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Problem</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Not aware</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Raise awareness of the problem</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Deepen understanding of the problem,</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Present a solution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Engage prospects before competitors and support problem‑solving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Enter the consideration set and make the final 2–3</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Be the vendor chosen from the final 2–3</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In‑person trade shows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Online events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Make them aware of the issues.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Help them gain a deeper understanding of the issues.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Reach out to customers before competitors and make them aware of 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Website</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In‑person trade shows</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JPY</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In‑person trade shows</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r>
              <ns1:t>‹#›</ns1:t>
            </ns1:r>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